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2F8A"/>
    <a:srgbClr val="147265"/>
    <a:srgbClr val="FFFFFF"/>
    <a:srgbClr val="8B1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/>
    <p:restoredTop sz="94626"/>
  </p:normalViewPr>
  <p:slideViewPr>
    <p:cSldViewPr snapToGrid="0" snapToObjects="1">
      <p:cViewPr varScale="1">
        <p:scale>
          <a:sx n="107" d="100"/>
          <a:sy n="107" d="100"/>
        </p:scale>
        <p:origin x="792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09A17-6D02-6548-B755-81CC4B441D82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B884C-1B7F-A544-96FC-0C7F056637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751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A9D48-D45B-C348-B655-408EB4AE6D8C}" type="datetimeFigureOut">
              <a:rPr lang="es-MX" smtClean="0"/>
              <a:t>12/12/2021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9B3CF-99EE-B547-9E24-C8E159C25B4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852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9B3CF-99EE-B547-9E24-C8E159C25B45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441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9B3CF-99EE-B547-9E24-C8E159C25B45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214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9B3CF-99EE-B547-9E24-C8E159C25B45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96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9B3CF-99EE-B547-9E24-C8E159C25B4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632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9B3CF-99EE-B547-9E24-C8E159C25B45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468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1240663"/>
            <a:ext cx="7772400" cy="1102519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557494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39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2F8A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74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rgbClr val="8D2F8A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76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40846" y="205979"/>
            <a:ext cx="7686287" cy="857250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0847" y="1200151"/>
            <a:ext cx="7686286" cy="3185177"/>
          </a:xfrm>
        </p:spPr>
        <p:txBody>
          <a:bodyPr>
            <a:normAutofit/>
          </a:bodyPr>
          <a:lstStyle>
            <a:lvl1pPr>
              <a:defRPr sz="2400" b="0" i="0">
                <a:latin typeface="Arial"/>
                <a:cs typeface="Arial"/>
              </a:defRPr>
            </a:lvl1pPr>
            <a:lvl2pPr>
              <a:defRPr sz="2000" b="0" i="0">
                <a:latin typeface="Arial"/>
                <a:cs typeface="Arial"/>
              </a:defRPr>
            </a:lvl2pPr>
            <a:lvl3pPr>
              <a:defRPr sz="18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67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146440"/>
            <a:ext cx="7772400" cy="1021556"/>
          </a:xfrm>
        </p:spPr>
        <p:txBody>
          <a:bodyPr anchor="t">
            <a:normAutofit/>
          </a:bodyPr>
          <a:lstStyle>
            <a:lvl1pPr algn="l">
              <a:defRPr sz="3800" b="1" i="0" cap="all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02129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88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i="0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30832"/>
            <a:ext cx="4038600" cy="2545556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30832"/>
            <a:ext cx="4038600" cy="2545556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45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69597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849418"/>
            <a:ext cx="4040188" cy="2568982"/>
          </a:xfrm>
        </p:spPr>
        <p:txBody>
          <a:bodyPr>
            <a:normAutofit/>
          </a:bodyPr>
          <a:lstStyle>
            <a:lvl1pPr>
              <a:defRPr sz="18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400" b="0" i="0">
                <a:latin typeface="Arial"/>
                <a:cs typeface="Arial"/>
              </a:defRPr>
            </a:lvl3pPr>
            <a:lvl4pPr>
              <a:defRPr sz="1200" b="0" i="0">
                <a:latin typeface="Arial"/>
                <a:cs typeface="Arial"/>
              </a:defRPr>
            </a:lvl4pPr>
            <a:lvl5pPr>
              <a:defRPr sz="1200" b="0" i="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369597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849418"/>
            <a:ext cx="4041775" cy="2568982"/>
          </a:xfrm>
        </p:spPr>
        <p:txBody>
          <a:bodyPr>
            <a:normAutofit/>
          </a:bodyPr>
          <a:lstStyle>
            <a:lvl1pPr>
              <a:defRPr sz="18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400" b="0" i="0">
                <a:latin typeface="Arial"/>
                <a:cs typeface="Arial"/>
              </a:defRPr>
            </a:lvl3pPr>
            <a:lvl4pPr>
              <a:defRPr sz="1200" b="0" i="0">
                <a:latin typeface="Arial"/>
                <a:cs typeface="Arial"/>
              </a:defRPr>
            </a:lvl4pPr>
            <a:lvl5pPr>
              <a:defRPr sz="1200" b="0" i="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98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i="0">
                <a:solidFill>
                  <a:srgbClr val="8D2F8A"/>
                </a:solidFill>
                <a:latin typeface="Arial"/>
                <a:cs typeface="Arial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094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27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8D2F8A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38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8D2F8A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81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0AF22-ABBB-6940-97D3-5553504EC40B}" type="datetimeFigureOut">
              <a:rPr lang="es-ES" smtClean="0"/>
              <a:t>12/12/2021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5E8C3-A2F4-784F-B182-AF7FCEC3AE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83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b="1" i="0" kern="1200">
          <a:solidFill>
            <a:srgbClr val="8D2F8A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ntonio.garcia@conade.gob.mx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37432" y="2342001"/>
            <a:ext cx="4485956" cy="1314450"/>
          </a:xfrm>
        </p:spPr>
        <p:txBody>
          <a:bodyPr>
            <a:noAutofit/>
          </a:bodyPr>
          <a:lstStyle/>
          <a:p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" panose="00000500000000000000" pitchFamily="2" charset="0"/>
              </a:rPr>
              <a:t>Registro Nacional de Cultura</a:t>
            </a:r>
          </a:p>
          <a:p>
            <a:r>
              <a:rPr lang="es-E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" panose="00000500000000000000" pitchFamily="2" charset="0"/>
              </a:rPr>
              <a:t>Física y Deporte</a:t>
            </a:r>
          </a:p>
        </p:txBody>
      </p:sp>
      <p:cxnSp>
        <p:nvCxnSpPr>
          <p:cNvPr id="7" name="Conector recto 6"/>
          <p:cNvCxnSpPr>
            <a:cxnSpLocks/>
          </p:cNvCxnSpPr>
          <p:nvPr/>
        </p:nvCxnSpPr>
        <p:spPr>
          <a:xfrm>
            <a:off x="4137434" y="2213341"/>
            <a:ext cx="448595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EFE4A6C2-F34C-4440-847B-D9FDDD658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147" y="637614"/>
            <a:ext cx="5815853" cy="179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25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036D0-C6DE-49D4-8581-06B69EAD7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Contacto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B90201-1400-4528-BD93-AE39E6EDA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dirty="0"/>
              <a:t>Jerónimo Salazar Martínez</a:t>
            </a:r>
          </a:p>
          <a:p>
            <a:pPr marL="0" indent="0" algn="ctr">
              <a:buNone/>
            </a:pPr>
            <a:r>
              <a:rPr lang="es-MX" dirty="0"/>
              <a:t>jsalazarm@conade.gob.mx </a:t>
            </a:r>
          </a:p>
          <a:p>
            <a:pPr marL="0" indent="0" algn="ctr">
              <a:buNone/>
            </a:pPr>
            <a:r>
              <a:rPr lang="es-MX" dirty="0"/>
              <a:t>teléfono: (55) 59275200, Ext. 2132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/>
              <a:t>Vianney Ponce Perea</a:t>
            </a:r>
          </a:p>
          <a:p>
            <a:pPr marL="0" indent="0" algn="ctr">
              <a:buNone/>
            </a:pPr>
            <a:r>
              <a:rPr lang="es-MX" dirty="0"/>
              <a:t>vponce@conade.gob.mx</a:t>
            </a:r>
          </a:p>
          <a:p>
            <a:pPr marL="0" indent="0" algn="ctr">
              <a:buNone/>
            </a:pPr>
            <a:r>
              <a:rPr lang="es-MX" dirty="0"/>
              <a:t>teléfono: (55) 59275200, Ext. 2002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1166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F88B1-ABEA-4E8A-A857-A59F74982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56" y="891778"/>
            <a:ext cx="7686287" cy="2537221"/>
          </a:xfrm>
        </p:spPr>
        <p:txBody>
          <a:bodyPr/>
          <a:lstStyle/>
          <a:p>
            <a:r>
              <a:rPr lang="es-MX" dirty="0"/>
              <a:t>INFRAESTRUCTURA DEPORTIVA</a:t>
            </a:r>
            <a:br>
              <a:rPr lang="es-MX" dirty="0"/>
            </a:br>
            <a:br>
              <a:rPr lang="es-MX" dirty="0"/>
            </a:br>
            <a:r>
              <a:rPr lang="es-MX" sz="2000" dirty="0"/>
              <a:t>ESTATUS DE OBRAS APOYADAS </a:t>
            </a:r>
            <a:br>
              <a:rPr lang="es-MX" sz="2000" dirty="0"/>
            </a:br>
            <a:r>
              <a:rPr lang="es-MX" sz="2000" dirty="0"/>
              <a:t>EN EJERCICIOS ANTERIORES</a:t>
            </a:r>
            <a:br>
              <a:rPr lang="es-MX" sz="2000" dirty="0"/>
            </a:br>
            <a:r>
              <a:rPr lang="es-MX" sz="2000" dirty="0"/>
              <a:t> CON ADUEDO DOCUMENTAL Y/O FINACIERO</a:t>
            </a:r>
            <a:br>
              <a:rPr lang="es-MX" sz="2000" dirty="0"/>
            </a:br>
            <a:r>
              <a:rPr lang="es-MX" sz="2000" dirty="0"/>
              <a:t>ANTE CONADE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1168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8FD29B-E733-4DBF-9D65-F05896C86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847" y="521495"/>
            <a:ext cx="7686286" cy="3693318"/>
          </a:xfrm>
        </p:spPr>
        <p:txBody>
          <a:bodyPr>
            <a:normAutofit/>
          </a:bodyPr>
          <a:lstStyle/>
          <a:p>
            <a:pPr algn="just"/>
            <a:r>
              <a:rPr lang="es-MX" sz="2600" b="0" i="0" dirty="0">
                <a:solidFill>
                  <a:srgbClr val="4040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Actualmente, la CONADE, a través del </a:t>
            </a:r>
            <a:r>
              <a:rPr lang="es-MX" sz="2600" b="1" i="0" dirty="0">
                <a:solidFill>
                  <a:srgbClr val="4040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Departamento de Infraestructura</a:t>
            </a:r>
            <a:r>
              <a:rPr lang="es-MX" sz="2600" b="0" i="0" dirty="0">
                <a:solidFill>
                  <a:srgbClr val="4040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en colaboración de los Estados y Municipios llevan a cabo acciones coordinadas para la comprobación documental y/o financiera de obras apoyadas en Ejercicios Fiscales anteriores, esto con el fin de regularizar la situación de adeudo que presentan.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5092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8FD29B-E733-4DBF-9D65-F05896C86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847" y="521495"/>
            <a:ext cx="7686286" cy="369331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s-MX" sz="2600" b="1" i="0" dirty="0">
                <a:solidFill>
                  <a:srgbClr val="4040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Diversas Acciones</a:t>
            </a:r>
          </a:p>
          <a:p>
            <a:pPr algn="just"/>
            <a:r>
              <a:rPr lang="es-MX" sz="2600" dirty="0">
                <a:solidFill>
                  <a:srgbClr val="4040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estatus obra por obra.</a:t>
            </a:r>
          </a:p>
          <a:p>
            <a:pPr algn="just"/>
            <a:r>
              <a:rPr lang="es-MX" sz="2600" dirty="0">
                <a:solidFill>
                  <a:srgbClr val="4040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 a los miembros del SINADE (Estados y Municipios) de estatus de adeudos actualizados.</a:t>
            </a:r>
          </a:p>
          <a:p>
            <a:pPr algn="just"/>
            <a:r>
              <a:rPr lang="es-MX" sz="2600" b="0" i="0" dirty="0">
                <a:solidFill>
                  <a:srgbClr val="4040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Revisión </a:t>
            </a:r>
            <a:r>
              <a:rPr lang="es-MX" sz="2600" dirty="0">
                <a:solidFill>
                  <a:srgbClr val="4040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y/o actualización de expedientes de obra.</a:t>
            </a:r>
          </a:p>
          <a:p>
            <a:pPr algn="just"/>
            <a:r>
              <a:rPr lang="es-MX" sz="2600" b="0" i="0" dirty="0">
                <a:solidFill>
                  <a:srgbClr val="4040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Visitas de seguimiento y/o verificación.</a:t>
            </a:r>
          </a:p>
          <a:p>
            <a:pPr algn="just"/>
            <a:r>
              <a:rPr lang="es-MX" sz="2600" dirty="0">
                <a:solidFill>
                  <a:srgbClr val="4040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Reuniones de los equipos técnicos para trazar ruta.</a:t>
            </a:r>
          </a:p>
          <a:p>
            <a:pPr algn="just"/>
            <a:r>
              <a:rPr lang="es-MX" sz="2600" b="0" i="0" dirty="0">
                <a:solidFill>
                  <a:srgbClr val="4040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Canalización de asuntos no comprobados a la Coordinación Jurídica de CONADE para inicio de acciones legales y/o actualización de estatus jurídico. </a:t>
            </a:r>
          </a:p>
          <a:p>
            <a:pPr algn="just"/>
            <a:endParaRPr lang="es-MX" sz="2600" b="0" i="0" dirty="0">
              <a:solidFill>
                <a:srgbClr val="40404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7047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070C0"/>
                </a:solidFill>
              </a:rPr>
              <a:t>Contacto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457199" y="1230832"/>
            <a:ext cx="8308665" cy="281865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ES" sz="2200" b="1" dirty="0"/>
              <a:t>Antonio </a:t>
            </a:r>
            <a:r>
              <a:rPr lang="es-ES" sz="2200" b="1" dirty="0" err="1"/>
              <a:t>Abisaid</a:t>
            </a:r>
            <a:r>
              <a:rPr lang="es-ES" sz="2200" b="1" dirty="0"/>
              <a:t> García Ortega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ES" sz="2200" b="1" dirty="0"/>
              <a:t>Jefe del Departamento de Infraestructura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ES" sz="2200" b="1" dirty="0" err="1"/>
              <a:t>Extension</a:t>
            </a:r>
            <a:r>
              <a:rPr lang="es-ES" sz="2200" b="1" dirty="0"/>
              <a:t>. 2113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ES" sz="2200" b="1" dirty="0">
                <a:hlinkClick r:id="rId2"/>
              </a:rPr>
              <a:t>antonio.garcia@conade.gob.mx</a:t>
            </a:r>
            <a:endParaRPr lang="es-ES" sz="22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s-ES" sz="2200" b="1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51340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092BCE8D-D870-2345-A328-783F7D2FEB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solidFill>
                  <a:srgbClr val="0070C0"/>
                </a:solidFill>
              </a:rPr>
              <a:t>¿Qué es el Registro Nacional de </a:t>
            </a:r>
            <a:br>
              <a:rPr lang="es-MX" dirty="0">
                <a:solidFill>
                  <a:srgbClr val="0070C0"/>
                </a:solidFill>
              </a:rPr>
            </a:br>
            <a:r>
              <a:rPr lang="es-MX" dirty="0">
                <a:solidFill>
                  <a:srgbClr val="0070C0"/>
                </a:solidFill>
              </a:rPr>
              <a:t>Cultura Física y Deporte (RENADE)?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1183331" y="2557494"/>
            <a:ext cx="6784041" cy="1314450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Es una base de datos nacional centralizada, </a:t>
            </a:r>
            <a:r>
              <a:rPr lang="es-MX" dirty="0" err="1"/>
              <a:t>conﬁable</a:t>
            </a:r>
            <a:r>
              <a:rPr lang="es-MX" dirty="0"/>
              <a:t> y actualizada que nos proporciona un soporte para la toma de decisiones como lo son, implementar acciones para otorgamiento de recursos económicos para el desarrollo de la Cultura Física y el Deporte en México, de manera óptima y contundente.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741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092BCE8D-D870-2345-A328-783F7D2FEB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>
                <a:solidFill>
                  <a:srgbClr val="0070C0"/>
                </a:solidFill>
              </a:rPr>
              <a:t>¿Cuál es su función?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1048871" y="2557494"/>
            <a:ext cx="7106770" cy="1314450"/>
          </a:xfrm>
        </p:spPr>
        <p:txBody>
          <a:bodyPr>
            <a:normAutofit fontScale="92500"/>
          </a:bodyPr>
          <a:lstStyle/>
          <a:p>
            <a:r>
              <a:rPr lang="es-MX" dirty="0"/>
              <a:t>Generar un acervo de información que proporcione un soporte para el planteamiento de estrategias que permitan implementar acciones, ﬁnanciamiento y programas necesarios para la coordinación, fomento, apoyo, promoción, difusión, y desarrollo de la cultura física y el deporte.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871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070C0"/>
                </a:solidFill>
              </a:rPr>
              <a:t>¿Quiénes se registran?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Asociaciones Deportivas Nacionales</a:t>
            </a:r>
          </a:p>
          <a:p>
            <a:r>
              <a:rPr lang="es-MX" dirty="0"/>
              <a:t>Asociaciones Deportivas Estatales</a:t>
            </a:r>
          </a:p>
          <a:p>
            <a:r>
              <a:rPr lang="es-MX" dirty="0"/>
              <a:t>Asociaciones o Sociedades Deportivas</a:t>
            </a:r>
          </a:p>
          <a:p>
            <a:r>
              <a:rPr lang="es-MX" dirty="0"/>
              <a:t>Órganos del Deporte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dirty="0"/>
              <a:t>Otros Organismos (IPN, UNAM e IMSS)</a:t>
            </a:r>
          </a:p>
          <a:p>
            <a:r>
              <a:rPr lang="es-ES" dirty="0"/>
              <a:t>Entes de Promoción Deportiva</a:t>
            </a:r>
          </a:p>
          <a:p>
            <a:r>
              <a:rPr lang="es-ES" dirty="0"/>
              <a:t>Deportistas de Alto Rendimiento</a:t>
            </a:r>
          </a:p>
          <a:p>
            <a:r>
              <a:rPr lang="es-ES" dirty="0"/>
              <a:t>Instalaciones Deportivas</a:t>
            </a:r>
          </a:p>
        </p:txBody>
      </p:sp>
    </p:spTree>
    <p:extLst>
      <p:ext uri="{BB962C8B-B14F-4D97-AF65-F5344CB8AC3E}">
        <p14:creationId xmlns:p14="http://schemas.microsoft.com/office/powerpoint/2010/main" val="201342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0070C0"/>
                </a:solidFill>
              </a:rPr>
              <a:t>¿Cómo me registro?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457199" y="1230832"/>
            <a:ext cx="8308665" cy="28186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Puedes consultar los requisitos dentro del Reglamento de la “Ley General de Cultura Física y Deporte” Secc. III Art. 25 al 48.</a:t>
            </a:r>
          </a:p>
          <a:p>
            <a:pPr marL="0" indent="0">
              <a:buNone/>
            </a:pPr>
            <a:r>
              <a:rPr lang="es-MX" dirty="0"/>
              <a:t>Una vez que los tengas reunidos, envía un correo electrónico con tu solicitud y tus documentos en formato PDF, a los siguientes correos:</a:t>
            </a:r>
          </a:p>
          <a:p>
            <a:pPr marL="0" indent="0">
              <a:buNone/>
            </a:pPr>
            <a:r>
              <a:rPr lang="es-MX" dirty="0"/>
              <a:t>adolfo.ﬁerro@conade.gob.mx </a:t>
            </a:r>
          </a:p>
          <a:p>
            <a:pPr marL="0" indent="0">
              <a:buNone/>
            </a:pPr>
            <a:r>
              <a:rPr lang="es-MX" dirty="0"/>
              <a:t>norma.gonzalez@conade.gob.mx </a:t>
            </a:r>
          </a:p>
          <a:p>
            <a:pPr marL="0" indent="0">
              <a:buNone/>
            </a:pPr>
            <a:r>
              <a:rPr lang="es-MX" dirty="0"/>
              <a:t>jsalazarm@conade.gob.mx</a:t>
            </a:r>
          </a:p>
          <a:p>
            <a:pPr marL="0" indent="0">
              <a:buNone/>
            </a:pPr>
            <a:r>
              <a:rPr lang="es-MX" dirty="0"/>
              <a:t>vponce@conade.gob.mx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47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092BCE8D-D870-2345-A328-783F7D2FEB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solidFill>
                  <a:srgbClr val="0070C0"/>
                </a:solidFill>
              </a:rPr>
              <a:t>¿Cuánto tiempo tardo en tener </a:t>
            </a:r>
            <a:br>
              <a:rPr lang="es-MX" dirty="0">
                <a:solidFill>
                  <a:srgbClr val="0070C0"/>
                </a:solidFill>
              </a:rPr>
            </a:br>
            <a:r>
              <a:rPr lang="es-MX" dirty="0">
                <a:solidFill>
                  <a:srgbClr val="0070C0"/>
                </a:solidFill>
              </a:rPr>
              <a:t>respuesta de mi trámite?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1048871" y="2557494"/>
            <a:ext cx="7106770" cy="1314450"/>
          </a:xfrm>
        </p:spPr>
        <p:txBody>
          <a:bodyPr>
            <a:normAutofit/>
          </a:bodyPr>
          <a:lstStyle/>
          <a:p>
            <a:r>
              <a:rPr lang="es-MX" dirty="0"/>
              <a:t>El Artículo 41 del Reglamento de la Ley General de Cultura Física y Deporte, indica que en caso de ser procedente se deberé entregar la constancia respectiva en un plazo no mayor a 30 días hábiles, contados a partir de la fecha de recepción de la solicitud.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25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092BCE8D-D870-2345-A328-783F7D2FEB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¿Qué es el Registro Único del Deporte (RUD)?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1048871" y="2557494"/>
            <a:ext cx="7106770" cy="1314450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Es una constancia de inscripción en el Registro Nacional de Cultura Física y Deporte, que valida la inscripción o actualización de las Asociaciones, Órganos del deporte, organismos </a:t>
            </a:r>
            <a:r>
              <a:rPr lang="es-MX" dirty="0" err="1"/>
              <a:t>aﬁnes</a:t>
            </a:r>
            <a:r>
              <a:rPr lang="es-MX" dirty="0"/>
              <a:t>, entes del promoción deportiva y atletas de alto rendimiento, que cumplen satisfactoriamente con los requisitos solicitados.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3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092BCE8D-D870-2345-A328-783F7D2FEB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¿Quién otorga el RUD y </a:t>
            </a:r>
            <a:br>
              <a:rPr lang="es-MX" dirty="0"/>
            </a:br>
            <a:r>
              <a:rPr lang="es-MX" dirty="0"/>
              <a:t>que vigencia tiene?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1048871" y="2557494"/>
            <a:ext cx="7106770" cy="1314450"/>
          </a:xfrm>
        </p:spPr>
        <p:txBody>
          <a:bodyPr>
            <a:normAutofit/>
          </a:bodyPr>
          <a:lstStyle/>
          <a:p>
            <a:r>
              <a:rPr lang="es-MX" dirty="0"/>
              <a:t>Es otorgado por la CONADE a través de la Subdirección del Deporte y la Dirección del Sistema Nacional del Deporte.</a:t>
            </a:r>
          </a:p>
          <a:p>
            <a:r>
              <a:rPr lang="es-MX" dirty="0"/>
              <a:t>Este documento tiene vigencia de 1 año, por lo que será necesario realizar un trámite de actualización de modo anual.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972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3676D-5DE6-442E-9439-B8EE81F7E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¿Puedo perder mi registro en el RENADE?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8CCA4A-2FB1-4E7E-BF25-00EE5CA80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Una vez que han transcurrido dos años sin que se presente trámite de actualización, se deberá realizar la inscripción nuevamente.</a:t>
            </a:r>
          </a:p>
          <a:p>
            <a:pPr marL="0" indent="0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2800" b="1" dirty="0">
                <a:solidFill>
                  <a:srgbClr val="8D2F8A"/>
                </a:solidFill>
              </a:rPr>
              <a:t>¿Es obligatorio?</a:t>
            </a:r>
          </a:p>
          <a:p>
            <a:pPr marL="0" indent="0" algn="ctr">
              <a:buNone/>
            </a:pPr>
            <a:r>
              <a:rPr lang="es-MX" sz="2000" dirty="0"/>
              <a:t>No, es un derecho, sin embargo, el Artículo 29 del Reglamento de la Ley General de Cultura Física y Deporte menciona que el RUD vigente será un requisito indispensable para efectos de ser sujetos a recibir los recursos públicos o los apoyos y estímulos que en su caso acuerde la CONADE, de conformidad con la Ley, el Reglamento y demás ordenamientos aplicables.</a:t>
            </a:r>
          </a:p>
        </p:txBody>
      </p:sp>
    </p:spTree>
    <p:extLst>
      <p:ext uri="{BB962C8B-B14F-4D97-AF65-F5344CB8AC3E}">
        <p14:creationId xmlns:p14="http://schemas.microsoft.com/office/powerpoint/2010/main" val="3551112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Documental de viaj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754</Words>
  <Application>Microsoft Office PowerPoint</Application>
  <PresentationFormat>Presentación en pantalla (16:9)</PresentationFormat>
  <Paragraphs>63</Paragraphs>
  <Slides>14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Montserrat</vt:lpstr>
      <vt:lpstr>Tema de Office</vt:lpstr>
      <vt:lpstr>Presentación de PowerPoint</vt:lpstr>
      <vt:lpstr>¿Qué es el Registro Nacional de  Cultura Física y Deporte (RENADE)?</vt:lpstr>
      <vt:lpstr>¿Cuál es su función?</vt:lpstr>
      <vt:lpstr>¿Quiénes se registran?</vt:lpstr>
      <vt:lpstr>¿Cómo me registro?</vt:lpstr>
      <vt:lpstr>¿Cuánto tiempo tardo en tener  respuesta de mi trámite?</vt:lpstr>
      <vt:lpstr>¿Qué es el Registro Único del Deporte (RUD)?</vt:lpstr>
      <vt:lpstr>¿Quién otorga el RUD y  que vigencia tiene?</vt:lpstr>
      <vt:lpstr>¿Puedo perder mi registro en el RENADE?</vt:lpstr>
      <vt:lpstr>Contacto</vt:lpstr>
      <vt:lpstr>INFRAESTRUCTURA DEPORTIVA  ESTATUS DE OBRAS APOYADAS  EN EJERCICIOS ANTERIORES  CON ADUEDO DOCUMENTAL Y/O FINACIERO ANTE CONADE</vt:lpstr>
      <vt:lpstr>Presentación de PowerPoint</vt:lpstr>
      <vt:lpstr>Presentación de PowerPoint</vt:lpstr>
      <vt:lpstr>Contacto</vt:lpstr>
    </vt:vector>
  </TitlesOfParts>
  <Company>UAEH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 UAEH</dc:creator>
  <cp:lastModifiedBy>JERONIMO SALAZAR MARTINEZ</cp:lastModifiedBy>
  <cp:revision>59</cp:revision>
  <dcterms:created xsi:type="dcterms:W3CDTF">2019-07-10T20:07:53Z</dcterms:created>
  <dcterms:modified xsi:type="dcterms:W3CDTF">2021-12-12T18:46:45Z</dcterms:modified>
</cp:coreProperties>
</file>